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Mokoto" charset="1" panose="00000000000000000000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  <p:embeddedFont>
      <p:font typeface="Sniglet" charset="1" panose="0407050503010002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6230" y="2009938"/>
            <a:ext cx="15826460" cy="52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97"/>
              </a:lnSpc>
            </a:pPr>
            <a:r>
              <a:rPr lang="en-US" sz="8201" spc="-1016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MANIPULACIÓN DE IMÁGENES CON TRANSFORMACIONES LINEALES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6230" y="7457008"/>
            <a:ext cx="10569348" cy="301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6"/>
              </a:lnSpc>
            </a:pPr>
            <a:r>
              <a:rPr lang="en-US" sz="3042" b="true">
                <a:solidFill>
                  <a:srgbClr val="FB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Proyecto Realizado por </a:t>
            </a:r>
          </a:p>
          <a:p>
            <a:pPr algn="l">
              <a:lnSpc>
                <a:spcPts val="4046"/>
              </a:lnSpc>
            </a:pPr>
            <a:r>
              <a:rPr lang="en-US" sz="3042" b="true">
                <a:solidFill>
                  <a:srgbClr val="FB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Herrera Monroy Abraham Andre</a:t>
            </a:r>
          </a:p>
          <a:p>
            <a:pPr algn="l">
              <a:lnSpc>
                <a:spcPts val="4046"/>
              </a:lnSpc>
            </a:pPr>
            <a:r>
              <a:rPr lang="en-US" sz="3042" b="true">
                <a:solidFill>
                  <a:srgbClr val="FB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Pérez Méndez Nancy Esmeralda</a:t>
            </a:r>
          </a:p>
          <a:p>
            <a:pPr algn="l">
              <a:lnSpc>
                <a:spcPts val="4046"/>
              </a:lnSpc>
            </a:pPr>
            <a:r>
              <a:rPr lang="en-US" sz="3042" b="true">
                <a:solidFill>
                  <a:srgbClr val="FB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Martínez Berumen Juan Luis </a:t>
            </a:r>
          </a:p>
          <a:p>
            <a:pPr algn="l">
              <a:lnSpc>
                <a:spcPts val="4046"/>
              </a:lnSpc>
            </a:pPr>
            <a:r>
              <a:rPr lang="en-US" sz="3042" b="true">
                <a:solidFill>
                  <a:srgbClr val="FB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Romero rosales Lino Ehecatl</a:t>
            </a:r>
          </a:p>
          <a:p>
            <a:pPr algn="l" marL="0" indent="0" lvl="0">
              <a:lnSpc>
                <a:spcPts val="4046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1284087" y="-1406260"/>
            <a:ext cx="2525072" cy="3773885"/>
          </a:xfrm>
          <a:custGeom>
            <a:avLst/>
            <a:gdLst/>
            <a:ahLst/>
            <a:cxnLst/>
            <a:rect r="r" b="b" t="t" l="l"/>
            <a:pathLst>
              <a:path h="3773885" w="2525072">
                <a:moveTo>
                  <a:pt x="0" y="0"/>
                </a:moveTo>
                <a:lnTo>
                  <a:pt x="2525072" y="0"/>
                </a:lnTo>
                <a:lnTo>
                  <a:pt x="2525072" y="3773885"/>
                </a:lnTo>
                <a:lnTo>
                  <a:pt x="0" y="3773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500988" y="-2420756"/>
            <a:ext cx="9453842" cy="3919047"/>
          </a:xfrm>
          <a:custGeom>
            <a:avLst/>
            <a:gdLst/>
            <a:ahLst/>
            <a:cxnLst/>
            <a:rect r="r" b="b" t="t" l="l"/>
            <a:pathLst>
              <a:path h="3919047" w="9453842">
                <a:moveTo>
                  <a:pt x="0" y="0"/>
                </a:moveTo>
                <a:lnTo>
                  <a:pt x="9453843" y="0"/>
                </a:lnTo>
                <a:lnTo>
                  <a:pt x="9453843" y="3919048"/>
                </a:lnTo>
                <a:lnTo>
                  <a:pt x="0" y="3919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8592438" y="1427933"/>
            <a:ext cx="956758" cy="5979735"/>
          </a:xfrm>
          <a:custGeom>
            <a:avLst/>
            <a:gdLst/>
            <a:ahLst/>
            <a:cxnLst/>
            <a:rect r="r" b="b" t="t" l="l"/>
            <a:pathLst>
              <a:path h="5979735" w="956758">
                <a:moveTo>
                  <a:pt x="0" y="0"/>
                </a:moveTo>
                <a:lnTo>
                  <a:pt x="956758" y="0"/>
                </a:lnTo>
                <a:lnTo>
                  <a:pt x="956758" y="5979735"/>
                </a:lnTo>
                <a:lnTo>
                  <a:pt x="0" y="5979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39840" y="-873347"/>
            <a:ext cx="4133590" cy="4133590"/>
          </a:xfrm>
          <a:custGeom>
            <a:avLst/>
            <a:gdLst/>
            <a:ahLst/>
            <a:cxnLst/>
            <a:rect r="r" b="b" t="t" l="l"/>
            <a:pathLst>
              <a:path h="4133590" w="4133590">
                <a:moveTo>
                  <a:pt x="0" y="0"/>
                </a:moveTo>
                <a:lnTo>
                  <a:pt x="4133590" y="0"/>
                </a:lnTo>
                <a:lnTo>
                  <a:pt x="4133590" y="4133590"/>
                </a:lnTo>
                <a:lnTo>
                  <a:pt x="0" y="4133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8843977" y="3014944"/>
            <a:ext cx="858907" cy="5979735"/>
          </a:xfrm>
          <a:custGeom>
            <a:avLst/>
            <a:gdLst/>
            <a:ahLst/>
            <a:cxnLst/>
            <a:rect r="r" b="b" t="t" l="l"/>
            <a:pathLst>
              <a:path h="5979735" w="858907">
                <a:moveTo>
                  <a:pt x="0" y="0"/>
                </a:moveTo>
                <a:lnTo>
                  <a:pt x="858907" y="0"/>
                </a:lnTo>
                <a:lnTo>
                  <a:pt x="858907" y="5979736"/>
                </a:lnTo>
                <a:lnTo>
                  <a:pt x="0" y="5979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78832" y="7229853"/>
            <a:ext cx="2487716" cy="5105388"/>
          </a:xfrm>
          <a:custGeom>
            <a:avLst/>
            <a:gdLst/>
            <a:ahLst/>
            <a:cxnLst/>
            <a:rect r="r" b="b" t="t" l="l"/>
            <a:pathLst>
              <a:path h="5105388" w="2487716">
                <a:moveTo>
                  <a:pt x="0" y="0"/>
                </a:moveTo>
                <a:lnTo>
                  <a:pt x="2487716" y="0"/>
                </a:lnTo>
                <a:lnTo>
                  <a:pt x="2487716" y="5105388"/>
                </a:lnTo>
                <a:lnTo>
                  <a:pt x="0" y="5105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22975" y="7229853"/>
            <a:ext cx="2633170" cy="3368008"/>
          </a:xfrm>
          <a:custGeom>
            <a:avLst/>
            <a:gdLst/>
            <a:ahLst/>
            <a:cxnLst/>
            <a:rect r="r" b="b" t="t" l="l"/>
            <a:pathLst>
              <a:path h="3368008" w="2633170">
                <a:moveTo>
                  <a:pt x="0" y="0"/>
                </a:moveTo>
                <a:lnTo>
                  <a:pt x="2633171" y="0"/>
                </a:lnTo>
                <a:lnTo>
                  <a:pt x="2633171" y="3368009"/>
                </a:lnTo>
                <a:lnTo>
                  <a:pt x="0" y="33680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1031" y="7364372"/>
            <a:ext cx="2608676" cy="3368008"/>
          </a:xfrm>
          <a:custGeom>
            <a:avLst/>
            <a:gdLst/>
            <a:ahLst/>
            <a:cxnLst/>
            <a:rect r="r" b="b" t="t" l="l"/>
            <a:pathLst>
              <a:path h="3368008" w="2608676">
                <a:moveTo>
                  <a:pt x="0" y="0"/>
                </a:moveTo>
                <a:lnTo>
                  <a:pt x="2608676" y="0"/>
                </a:lnTo>
                <a:lnTo>
                  <a:pt x="2608676" y="3368009"/>
                </a:lnTo>
                <a:lnTo>
                  <a:pt x="0" y="33680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784785" y="-301150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859258" y="8462514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5"/>
                </a:lnTo>
                <a:lnTo>
                  <a:pt x="0" y="217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742" y="3321896"/>
            <a:ext cx="15430516" cy="6230071"/>
          </a:xfrm>
          <a:custGeom>
            <a:avLst/>
            <a:gdLst/>
            <a:ahLst/>
            <a:cxnLst/>
            <a:rect r="r" b="b" t="t" l="l"/>
            <a:pathLst>
              <a:path h="6230071" w="15430516">
                <a:moveTo>
                  <a:pt x="0" y="0"/>
                </a:moveTo>
                <a:lnTo>
                  <a:pt x="15430516" y="0"/>
                </a:lnTo>
                <a:lnTo>
                  <a:pt x="15430516" y="6230071"/>
                </a:lnTo>
                <a:lnTo>
                  <a:pt x="0" y="6230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90784" y="669624"/>
            <a:ext cx="13106432" cy="63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u="sng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2. TRANSFORMACIONES GEOMÉTRICAS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0700" y="1820606"/>
            <a:ext cx="14706600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Reflexión: Reflexión de la imagen respecto a los ejes horizontal o vertical mediante el uso de matrices de transformación.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00011" y="9497123"/>
            <a:ext cx="453977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685244" y="-305514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812474" y="8108094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306" y="3203683"/>
            <a:ext cx="15089388" cy="6054617"/>
          </a:xfrm>
          <a:custGeom>
            <a:avLst/>
            <a:gdLst/>
            <a:ahLst/>
            <a:cxnLst/>
            <a:rect r="r" b="b" t="t" l="l"/>
            <a:pathLst>
              <a:path h="6054617" w="15089388">
                <a:moveTo>
                  <a:pt x="0" y="0"/>
                </a:moveTo>
                <a:lnTo>
                  <a:pt x="15089388" y="0"/>
                </a:lnTo>
                <a:lnTo>
                  <a:pt x="15089388" y="6054617"/>
                </a:lnTo>
                <a:lnTo>
                  <a:pt x="0" y="6054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3740" y="698214"/>
            <a:ext cx="13080519" cy="63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u="sng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2. TRANSFORMACIONES GEOMÉTRICAS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0406" y="1631853"/>
            <a:ext cx="15894424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Traslación: Desplazamiento de la imagen en el plano según coordenadas especificadas por el usuario.</a:t>
            </a:r>
          </a:p>
          <a:p>
            <a:pPr algn="just">
              <a:lnSpc>
                <a:spcPts val="44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600011" y="9497123"/>
            <a:ext cx="453977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905849" y="-305514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193263" y="7904455"/>
            <a:ext cx="9063669" cy="2382545"/>
          </a:xfrm>
          <a:custGeom>
            <a:avLst/>
            <a:gdLst/>
            <a:ahLst/>
            <a:cxnLst/>
            <a:rect r="r" b="b" t="t" l="l"/>
            <a:pathLst>
              <a:path h="2382545" w="9063669">
                <a:moveTo>
                  <a:pt x="0" y="0"/>
                </a:moveTo>
                <a:lnTo>
                  <a:pt x="9063668" y="0"/>
                </a:lnTo>
                <a:lnTo>
                  <a:pt x="9063668" y="2382545"/>
                </a:lnTo>
                <a:lnTo>
                  <a:pt x="0" y="238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94737" y="3296481"/>
            <a:ext cx="14098526" cy="5961819"/>
          </a:xfrm>
          <a:custGeom>
            <a:avLst/>
            <a:gdLst/>
            <a:ahLst/>
            <a:cxnLst/>
            <a:rect r="r" b="b" t="t" l="l"/>
            <a:pathLst>
              <a:path h="5961819" w="14098526">
                <a:moveTo>
                  <a:pt x="0" y="0"/>
                </a:moveTo>
                <a:lnTo>
                  <a:pt x="14098526" y="0"/>
                </a:lnTo>
                <a:lnTo>
                  <a:pt x="14098526" y="5961819"/>
                </a:lnTo>
                <a:lnTo>
                  <a:pt x="0" y="5961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33" r="-3032" b="-2872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3740" y="698214"/>
            <a:ext cx="13080519" cy="63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u="sng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2. TRANSFORMACIONES GEOMÉTRICAS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74259"/>
            <a:ext cx="16230600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Exportación de resultados: Se incluye una opción para guardar la imagen transformada en un nuevo archivo, conservando el formato original.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00011" y="9497123"/>
            <a:ext cx="687989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905849" y="-305514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193263" y="7904455"/>
            <a:ext cx="9063669" cy="2382545"/>
          </a:xfrm>
          <a:custGeom>
            <a:avLst/>
            <a:gdLst/>
            <a:ahLst/>
            <a:cxnLst/>
            <a:rect r="r" b="b" t="t" l="l"/>
            <a:pathLst>
              <a:path h="2382545" w="9063669">
                <a:moveTo>
                  <a:pt x="0" y="0"/>
                </a:moveTo>
                <a:lnTo>
                  <a:pt x="9063668" y="0"/>
                </a:lnTo>
                <a:lnTo>
                  <a:pt x="9063668" y="2382545"/>
                </a:lnTo>
                <a:lnTo>
                  <a:pt x="0" y="238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45865" y="942975"/>
            <a:ext cx="14996270" cy="127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u="sng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3. TRANSFORMACIONES Y SU FUNDAMENTO MATEMÁTICO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00011" y="9497123"/>
            <a:ext cx="687989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58179"/>
            <a:ext cx="9991038" cy="238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9441" indent="-369721" lvl="1">
              <a:lnSpc>
                <a:spcPts val="4794"/>
              </a:lnSpc>
              <a:buFont typeface="Arial"/>
              <a:buChar char="•"/>
            </a:pPr>
            <a:r>
              <a:rPr lang="en-US" sz="342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Rotación</a:t>
            </a:r>
          </a:p>
          <a:p>
            <a:pPr algn="just" marL="739441" indent="-369721" lvl="1">
              <a:lnSpc>
                <a:spcPts val="4794"/>
              </a:lnSpc>
              <a:buFont typeface="Arial"/>
              <a:buChar char="•"/>
            </a:pPr>
            <a:r>
              <a:rPr lang="en-US" sz="342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Ecuación de la matriz de rotación</a:t>
            </a:r>
          </a:p>
          <a:p>
            <a:pPr algn="just" marL="739441" indent="-369721" lvl="1">
              <a:lnSpc>
                <a:spcPts val="4794"/>
              </a:lnSpc>
              <a:buFont typeface="Arial"/>
              <a:buChar char="•"/>
            </a:pPr>
            <a:r>
              <a:rPr lang="en-US" sz="342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Uso en el código: cv2.getRotationMatrix2D genera una matriz basada en esta fórmula.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680537" y="3221612"/>
            <a:ext cx="5578763" cy="1525129"/>
            <a:chOff x="0" y="0"/>
            <a:chExt cx="7438350" cy="2033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38350" cy="2033506"/>
            </a:xfrm>
            <a:custGeom>
              <a:avLst/>
              <a:gdLst/>
              <a:ahLst/>
              <a:cxnLst/>
              <a:rect r="r" b="b" t="t" l="l"/>
              <a:pathLst>
                <a:path h="2033506" w="7438350">
                  <a:moveTo>
                    <a:pt x="0" y="0"/>
                  </a:moveTo>
                  <a:lnTo>
                    <a:pt x="7438350" y="0"/>
                  </a:lnTo>
                  <a:lnTo>
                    <a:pt x="7438350" y="2033506"/>
                  </a:lnTo>
                  <a:lnTo>
                    <a:pt x="0" y="2033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6520067"/>
            <a:ext cx="10386473" cy="246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8707" indent="-384354" lvl="1">
              <a:lnSpc>
                <a:spcPts val="4984"/>
              </a:lnSpc>
              <a:buFont typeface="Arial"/>
              <a:buChar char="•"/>
            </a:pPr>
            <a:r>
              <a:rPr lang="en-US" sz="35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Escalado:</a:t>
            </a:r>
          </a:p>
          <a:p>
            <a:pPr algn="just" marL="768707" indent="-384354" lvl="1">
              <a:lnSpc>
                <a:spcPts val="4984"/>
              </a:lnSpc>
              <a:buFont typeface="Arial"/>
              <a:buChar char="•"/>
            </a:pPr>
            <a:r>
              <a:rPr lang="en-US" sz="35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Matriz de escalado</a:t>
            </a:r>
          </a:p>
          <a:p>
            <a:pPr algn="just" marL="768707" indent="-384354" lvl="1">
              <a:lnSpc>
                <a:spcPts val="4984"/>
              </a:lnSpc>
              <a:buFont typeface="Arial"/>
              <a:buChar char="•"/>
            </a:pPr>
            <a:r>
              <a:rPr lang="en-US" sz="35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En el código: cv2.resize aplica interpolación y factores de escala.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744518" y="6577217"/>
            <a:ext cx="4514782" cy="1956405"/>
            <a:chOff x="0" y="0"/>
            <a:chExt cx="6019709" cy="26085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19709" cy="2608541"/>
            </a:xfrm>
            <a:custGeom>
              <a:avLst/>
              <a:gdLst/>
              <a:ahLst/>
              <a:cxnLst/>
              <a:rect r="r" b="b" t="t" l="l"/>
              <a:pathLst>
                <a:path h="2608541" w="6019709">
                  <a:moveTo>
                    <a:pt x="0" y="0"/>
                  </a:moveTo>
                  <a:lnTo>
                    <a:pt x="6019709" y="0"/>
                  </a:lnTo>
                  <a:lnTo>
                    <a:pt x="6019709" y="2608541"/>
                  </a:lnTo>
                  <a:lnTo>
                    <a:pt x="0" y="2608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1942" y="5543754"/>
            <a:ext cx="956758" cy="5979735"/>
          </a:xfrm>
          <a:custGeom>
            <a:avLst/>
            <a:gdLst/>
            <a:ahLst/>
            <a:cxnLst/>
            <a:rect r="r" b="b" t="t" l="l"/>
            <a:pathLst>
              <a:path h="5979735" w="956758">
                <a:moveTo>
                  <a:pt x="0" y="0"/>
                </a:moveTo>
                <a:lnTo>
                  <a:pt x="956758" y="0"/>
                </a:lnTo>
                <a:lnTo>
                  <a:pt x="956758" y="5979736"/>
                </a:lnTo>
                <a:lnTo>
                  <a:pt x="0" y="597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290766" y="5543754"/>
            <a:ext cx="858907" cy="5979735"/>
          </a:xfrm>
          <a:custGeom>
            <a:avLst/>
            <a:gdLst/>
            <a:ahLst/>
            <a:cxnLst/>
            <a:rect r="r" b="b" t="t" l="l"/>
            <a:pathLst>
              <a:path h="5979735" w="858907">
                <a:moveTo>
                  <a:pt x="0" y="0"/>
                </a:moveTo>
                <a:lnTo>
                  <a:pt x="858908" y="0"/>
                </a:lnTo>
                <a:lnTo>
                  <a:pt x="858908" y="5979736"/>
                </a:lnTo>
                <a:lnTo>
                  <a:pt x="0" y="5979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42135" y="-1094194"/>
            <a:ext cx="9453842" cy="3919047"/>
          </a:xfrm>
          <a:custGeom>
            <a:avLst/>
            <a:gdLst/>
            <a:ahLst/>
            <a:cxnLst/>
            <a:rect r="r" b="b" t="t" l="l"/>
            <a:pathLst>
              <a:path h="3919047" w="9453842">
                <a:moveTo>
                  <a:pt x="0" y="0"/>
                </a:moveTo>
                <a:lnTo>
                  <a:pt x="9453843" y="0"/>
                </a:lnTo>
                <a:lnTo>
                  <a:pt x="9453843" y="3919048"/>
                </a:lnTo>
                <a:lnTo>
                  <a:pt x="0" y="3919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905849" y="-305514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193263" y="7904455"/>
            <a:ext cx="9063669" cy="2382545"/>
          </a:xfrm>
          <a:custGeom>
            <a:avLst/>
            <a:gdLst/>
            <a:ahLst/>
            <a:cxnLst/>
            <a:rect r="r" b="b" t="t" l="l"/>
            <a:pathLst>
              <a:path h="2382545" w="9063669">
                <a:moveTo>
                  <a:pt x="0" y="0"/>
                </a:moveTo>
                <a:lnTo>
                  <a:pt x="9063668" y="0"/>
                </a:lnTo>
                <a:lnTo>
                  <a:pt x="9063668" y="2382545"/>
                </a:lnTo>
                <a:lnTo>
                  <a:pt x="0" y="238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45865" y="942975"/>
            <a:ext cx="14996270" cy="127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u="sng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3. TRANSFORMACIONES Y SU FUNDAMENTO MATEMÁTICO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00011" y="9497123"/>
            <a:ext cx="687989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58179"/>
            <a:ext cx="9121218" cy="188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Reflexión: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Reflexión respecto al eje x o y: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En el código: cv2.flip aplica esta inversión.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543855"/>
            <a:ext cx="9689058" cy="188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Matriz de traslación: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En el código: cv2.warpAffine utiliza esta matriz para desplazar la imagen.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780767" y="3361874"/>
            <a:ext cx="3163239" cy="1239207"/>
            <a:chOff x="0" y="0"/>
            <a:chExt cx="4217651" cy="1652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17651" cy="1652276"/>
            </a:xfrm>
            <a:custGeom>
              <a:avLst/>
              <a:gdLst/>
              <a:ahLst/>
              <a:cxnLst/>
              <a:rect r="r" b="b" t="t" l="l"/>
              <a:pathLst>
                <a:path h="1652276" w="4217651">
                  <a:moveTo>
                    <a:pt x="0" y="0"/>
                  </a:moveTo>
                  <a:lnTo>
                    <a:pt x="4217651" y="0"/>
                  </a:lnTo>
                  <a:lnTo>
                    <a:pt x="4217651" y="1652276"/>
                  </a:lnTo>
                  <a:lnTo>
                    <a:pt x="0" y="1652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717758" y="3382283"/>
            <a:ext cx="3109046" cy="1230664"/>
            <a:chOff x="0" y="0"/>
            <a:chExt cx="4145394" cy="16408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45394" cy="1640885"/>
            </a:xfrm>
            <a:custGeom>
              <a:avLst/>
              <a:gdLst/>
              <a:ahLst/>
              <a:cxnLst/>
              <a:rect r="r" b="b" t="t" l="l"/>
              <a:pathLst>
                <a:path h="1640885" w="4145394">
                  <a:moveTo>
                    <a:pt x="0" y="0"/>
                  </a:moveTo>
                  <a:lnTo>
                    <a:pt x="4145394" y="0"/>
                  </a:lnTo>
                  <a:lnTo>
                    <a:pt x="4145394" y="1640885"/>
                  </a:lnTo>
                  <a:lnTo>
                    <a:pt x="0" y="1640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135613" y="6610530"/>
            <a:ext cx="4702887" cy="1353861"/>
            <a:chOff x="0" y="0"/>
            <a:chExt cx="6270516" cy="18051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70516" cy="1805149"/>
            </a:xfrm>
            <a:custGeom>
              <a:avLst/>
              <a:gdLst/>
              <a:ahLst/>
              <a:cxnLst/>
              <a:rect r="r" b="b" t="t" l="l"/>
              <a:pathLst>
                <a:path h="1805149" w="6270516">
                  <a:moveTo>
                    <a:pt x="0" y="0"/>
                  </a:moveTo>
                  <a:lnTo>
                    <a:pt x="6270516" y="0"/>
                  </a:lnTo>
                  <a:lnTo>
                    <a:pt x="6270516" y="1805149"/>
                  </a:lnTo>
                  <a:lnTo>
                    <a:pt x="0" y="1805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206913" y="8727993"/>
            <a:ext cx="4133590" cy="4133590"/>
          </a:xfrm>
          <a:custGeom>
            <a:avLst/>
            <a:gdLst/>
            <a:ahLst/>
            <a:cxnLst/>
            <a:rect r="r" b="b" t="t" l="l"/>
            <a:pathLst>
              <a:path h="4133590" w="4133590">
                <a:moveTo>
                  <a:pt x="0" y="0"/>
                </a:moveTo>
                <a:lnTo>
                  <a:pt x="4133590" y="0"/>
                </a:lnTo>
                <a:lnTo>
                  <a:pt x="4133590" y="4133590"/>
                </a:lnTo>
                <a:lnTo>
                  <a:pt x="0" y="4133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39667" y="-655304"/>
            <a:ext cx="2608676" cy="3368008"/>
          </a:xfrm>
          <a:custGeom>
            <a:avLst/>
            <a:gdLst/>
            <a:ahLst/>
            <a:cxnLst/>
            <a:rect r="r" b="b" t="t" l="l"/>
            <a:pathLst>
              <a:path h="3368008" w="2608676">
                <a:moveTo>
                  <a:pt x="0" y="0"/>
                </a:moveTo>
                <a:lnTo>
                  <a:pt x="2608676" y="0"/>
                </a:lnTo>
                <a:lnTo>
                  <a:pt x="2608676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04409" y="65535"/>
            <a:ext cx="20835606" cy="1926330"/>
            <a:chOff x="0" y="0"/>
            <a:chExt cx="5487567" cy="50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87567" cy="507346"/>
            </a:xfrm>
            <a:custGeom>
              <a:avLst/>
              <a:gdLst/>
              <a:ahLst/>
              <a:cxnLst/>
              <a:rect r="r" b="b" t="t" l="l"/>
              <a:pathLst>
                <a:path h="507346" w="5487567">
                  <a:moveTo>
                    <a:pt x="0" y="0"/>
                  </a:moveTo>
                  <a:lnTo>
                    <a:pt x="5487567" y="0"/>
                  </a:lnTo>
                  <a:lnTo>
                    <a:pt x="5487567" y="507346"/>
                  </a:lnTo>
                  <a:lnTo>
                    <a:pt x="0" y="507346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487567" cy="5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991865"/>
            <a:ext cx="9144000" cy="4229652"/>
          </a:xfrm>
          <a:custGeom>
            <a:avLst/>
            <a:gdLst/>
            <a:ahLst/>
            <a:cxnLst/>
            <a:rect r="r" b="b" t="t" l="l"/>
            <a:pathLst>
              <a:path h="4229652" w="9144000">
                <a:moveTo>
                  <a:pt x="0" y="0"/>
                </a:moveTo>
                <a:lnTo>
                  <a:pt x="9144000" y="0"/>
                </a:lnTo>
                <a:lnTo>
                  <a:pt x="9144000" y="4229652"/>
                </a:lnTo>
                <a:lnTo>
                  <a:pt x="0" y="4229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2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70892" y="3870847"/>
            <a:ext cx="8870452" cy="4701340"/>
          </a:xfrm>
          <a:custGeom>
            <a:avLst/>
            <a:gdLst/>
            <a:ahLst/>
            <a:cxnLst/>
            <a:rect r="r" b="b" t="t" l="l"/>
            <a:pathLst>
              <a:path h="4701340" w="8870452">
                <a:moveTo>
                  <a:pt x="0" y="0"/>
                </a:moveTo>
                <a:lnTo>
                  <a:pt x="8870452" y="0"/>
                </a:lnTo>
                <a:lnTo>
                  <a:pt x="8870452" y="4701340"/>
                </a:lnTo>
                <a:lnTo>
                  <a:pt x="0" y="4701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0641" y="672505"/>
            <a:ext cx="16300024" cy="118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61"/>
              </a:lnSpc>
              <a:spcBef>
                <a:spcPct val="0"/>
              </a:spcBef>
            </a:pPr>
            <a:r>
              <a:rPr lang="en-US" sz="7718" spc="-393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Pruebas realizadas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9139" y="8924931"/>
            <a:ext cx="17662205" cy="112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4"/>
              </a:lnSpc>
            </a:pPr>
            <a:r>
              <a:rPr lang="en-US" b="true" sz="3300" spc="-1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TEXTO EN UN CAMPO QUE NECESITA NUMEROS, PARAMETROS ESPECIFICOS SIN CARGAR IMAGEN Y CON LA IMAGEN CARGADA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00011" y="9497123"/>
            <a:ext cx="687989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9144" y="366442"/>
            <a:ext cx="14992864" cy="8321040"/>
          </a:xfrm>
          <a:custGeom>
            <a:avLst/>
            <a:gdLst/>
            <a:ahLst/>
            <a:cxnLst/>
            <a:rect r="r" b="b" t="t" l="l"/>
            <a:pathLst>
              <a:path h="8321040" w="14992864">
                <a:moveTo>
                  <a:pt x="0" y="0"/>
                </a:moveTo>
                <a:lnTo>
                  <a:pt x="14992864" y="0"/>
                </a:lnTo>
                <a:lnTo>
                  <a:pt x="14992864" y="8321040"/>
                </a:lnTo>
                <a:lnTo>
                  <a:pt x="0" y="8321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8138" y="9164035"/>
            <a:ext cx="13514877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3"/>
              </a:lnSpc>
            </a:pPr>
            <a:r>
              <a:rPr lang="en-US" b="true" sz="3299" spc="-1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ESCRIBIR CON MAYUSCULAS LOS CAMPOS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00011" y="9497123"/>
            <a:ext cx="687989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6784" y="1028700"/>
            <a:ext cx="16714432" cy="6790238"/>
          </a:xfrm>
          <a:custGeom>
            <a:avLst/>
            <a:gdLst/>
            <a:ahLst/>
            <a:cxnLst/>
            <a:rect r="r" b="b" t="t" l="l"/>
            <a:pathLst>
              <a:path h="6790238" w="16714432">
                <a:moveTo>
                  <a:pt x="0" y="0"/>
                </a:moveTo>
                <a:lnTo>
                  <a:pt x="16714432" y="0"/>
                </a:lnTo>
                <a:lnTo>
                  <a:pt x="16714432" y="6790238"/>
                </a:lnTo>
                <a:lnTo>
                  <a:pt x="0" y="67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8478" y="8953119"/>
            <a:ext cx="13514877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3"/>
              </a:lnSpc>
            </a:pPr>
            <a:r>
              <a:rPr lang="en-US" b="true" sz="3299" spc="-1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VALORES NEGATIVOS Y POSITIVOS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00011" y="9497123"/>
            <a:ext cx="687989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603399" y="1553416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5" y="0"/>
                </a:lnTo>
                <a:lnTo>
                  <a:pt x="8288985" y="2178905"/>
                </a:lnTo>
                <a:lnTo>
                  <a:pt x="0" y="217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79630" y="-1089453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88670"/>
            <a:ext cx="18288000" cy="8709660"/>
          </a:xfrm>
          <a:custGeom>
            <a:avLst/>
            <a:gdLst/>
            <a:ahLst/>
            <a:cxnLst/>
            <a:rect r="r" b="b" t="t" l="l"/>
            <a:pathLst>
              <a:path h="8709660" w="18288000">
                <a:moveTo>
                  <a:pt x="0" y="0"/>
                </a:moveTo>
                <a:lnTo>
                  <a:pt x="18288000" y="0"/>
                </a:lnTo>
                <a:lnTo>
                  <a:pt x="18288000" y="8709660"/>
                </a:lnTo>
                <a:lnTo>
                  <a:pt x="0" y="8709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3682">
            <a:off x="13569905" y="921380"/>
            <a:ext cx="3822749" cy="3814859"/>
          </a:xfrm>
          <a:custGeom>
            <a:avLst/>
            <a:gdLst/>
            <a:ahLst/>
            <a:cxnLst/>
            <a:rect r="r" b="b" t="t" l="l"/>
            <a:pathLst>
              <a:path h="3814859" w="3822749">
                <a:moveTo>
                  <a:pt x="0" y="0"/>
                </a:moveTo>
                <a:lnTo>
                  <a:pt x="3822748" y="0"/>
                </a:lnTo>
                <a:lnTo>
                  <a:pt x="3822748" y="3814858"/>
                </a:lnTo>
                <a:lnTo>
                  <a:pt x="0" y="381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01641" y="2235327"/>
            <a:ext cx="3834506" cy="6914683"/>
          </a:xfrm>
          <a:custGeom>
            <a:avLst/>
            <a:gdLst/>
            <a:ahLst/>
            <a:cxnLst/>
            <a:rect r="r" b="b" t="t" l="l"/>
            <a:pathLst>
              <a:path h="6914683" w="3834506">
                <a:moveTo>
                  <a:pt x="0" y="0"/>
                </a:moveTo>
                <a:lnTo>
                  <a:pt x="3834506" y="0"/>
                </a:lnTo>
                <a:lnTo>
                  <a:pt x="3834506" y="6914682"/>
                </a:lnTo>
                <a:lnTo>
                  <a:pt x="0" y="69146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072270" y="9150009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008480"/>
            <a:ext cx="11067438" cy="53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80"/>
              </a:lnSpc>
            </a:pPr>
            <a:r>
              <a:rPr lang="en-US" sz="2771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proyecto permitió implementar y consolidar los conceptos de transformaciones geométricas mediante el uso de matrices. La herramienta desarrollada ofrece una interfaz intuitiva y funcional para realizar manipulaciones de imágenes, cumpliendo con los objetivos establecidos. Las pruebas realizadas confirman la robustez y versatilidad del sistema.</a:t>
            </a:r>
          </a:p>
          <a:p>
            <a:pPr algn="just">
              <a:lnSpc>
                <a:spcPts val="3880"/>
              </a:lnSpc>
            </a:pPr>
            <a:r>
              <a:rPr lang="en-US" sz="2771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Como mejora futura, se podría implementar:</a:t>
            </a:r>
          </a:p>
          <a:p>
            <a:pPr algn="just" marL="598399" indent="-299199" lvl="1">
              <a:lnSpc>
                <a:spcPts val="3880"/>
              </a:lnSpc>
              <a:buFont typeface="Arial"/>
              <a:buChar char="•"/>
            </a:pPr>
            <a:r>
              <a:rPr lang="en-US" b="true" sz="277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Opciones avanzadas de interpolación y filtros para mejorar la calidad de las imágenes escaladas.</a:t>
            </a:r>
          </a:p>
          <a:p>
            <a:pPr algn="just" marL="598399" indent="-299199" lvl="1">
              <a:lnSpc>
                <a:spcPts val="3880"/>
              </a:lnSpc>
              <a:buFont typeface="Arial"/>
              <a:buChar char="•"/>
            </a:pPr>
            <a:r>
              <a:rPr lang="en-US" b="true" sz="277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Soporte para transformaciones en 3D y efectos más complejos.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1243" y="876300"/>
            <a:ext cx="10164471" cy="125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12"/>
              </a:lnSpc>
            </a:pPr>
            <a:r>
              <a:rPr lang="en-US" sz="7294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Conclusiones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00011" y="9497123"/>
            <a:ext cx="687989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39694" y="2311154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539694" y="3247563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539694" y="4183972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539694" y="5120381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539694" y="6056791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539694" y="1374245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539694" y="1518546"/>
            <a:ext cx="7719606" cy="54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b="true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01. Introducción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39694" y="2449202"/>
            <a:ext cx="7719606" cy="54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b="true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02. Objetivo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39694" y="3396908"/>
            <a:ext cx="7719606" cy="54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b="true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03. Tecnologias utilizadas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9539694" y="7039936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539694" y="7976346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539694" y="8912755"/>
            <a:ext cx="73899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281867" y="1939095"/>
            <a:ext cx="7862133" cy="200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5488"/>
              </a:lnSpc>
              <a:spcBef>
                <a:spcPct val="0"/>
              </a:spcBef>
            </a:pPr>
            <a:r>
              <a:rPr lang="en-US" sz="14080" spc="-1182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ÍNDICE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81867" y="4183972"/>
            <a:ext cx="3457161" cy="4080340"/>
          </a:xfrm>
          <a:custGeom>
            <a:avLst/>
            <a:gdLst/>
            <a:ahLst/>
            <a:cxnLst/>
            <a:rect r="r" b="b" t="t" l="l"/>
            <a:pathLst>
              <a:path h="4080340" w="3457161">
                <a:moveTo>
                  <a:pt x="0" y="0"/>
                </a:moveTo>
                <a:lnTo>
                  <a:pt x="3457161" y="0"/>
                </a:lnTo>
                <a:lnTo>
                  <a:pt x="3457161" y="4080340"/>
                </a:lnTo>
                <a:lnTo>
                  <a:pt x="0" y="4080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697006" y="5334165"/>
            <a:ext cx="5600124" cy="7404010"/>
          </a:xfrm>
          <a:custGeom>
            <a:avLst/>
            <a:gdLst/>
            <a:ahLst/>
            <a:cxnLst/>
            <a:rect r="r" b="b" t="t" l="l"/>
            <a:pathLst>
              <a:path h="7404010" w="5600124">
                <a:moveTo>
                  <a:pt x="0" y="0"/>
                </a:moveTo>
                <a:lnTo>
                  <a:pt x="5600124" y="0"/>
                </a:lnTo>
                <a:lnTo>
                  <a:pt x="5600124" y="7404010"/>
                </a:lnTo>
                <a:lnTo>
                  <a:pt x="0" y="740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539694" y="4364947"/>
            <a:ext cx="7719606" cy="54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b="true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04. Funcionaldiades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39694" y="5301356"/>
            <a:ext cx="7719606" cy="54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b="true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05. Diagrama de flujo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39694" y="6237766"/>
            <a:ext cx="7719606" cy="54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b="true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06. Conclusiones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9475" y="2606674"/>
            <a:ext cx="13389049" cy="402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02"/>
              </a:lnSpc>
            </a:pPr>
            <a:r>
              <a:rPr lang="en-US" sz="13168" spc="-697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MUCHAS 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6802679" y="446691"/>
            <a:ext cx="10471816" cy="1523173"/>
          </a:xfrm>
          <a:custGeom>
            <a:avLst/>
            <a:gdLst/>
            <a:ahLst/>
            <a:cxnLst/>
            <a:rect r="r" b="b" t="t" l="l"/>
            <a:pathLst>
              <a:path h="1523173" w="10471816">
                <a:moveTo>
                  <a:pt x="0" y="0"/>
                </a:moveTo>
                <a:lnTo>
                  <a:pt x="10471817" y="0"/>
                </a:lnTo>
                <a:lnTo>
                  <a:pt x="10471817" y="1523173"/>
                </a:lnTo>
                <a:lnTo>
                  <a:pt x="0" y="1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88213" y="7868825"/>
            <a:ext cx="9453842" cy="3919047"/>
          </a:xfrm>
          <a:custGeom>
            <a:avLst/>
            <a:gdLst/>
            <a:ahLst/>
            <a:cxnLst/>
            <a:rect r="r" b="b" t="t" l="l"/>
            <a:pathLst>
              <a:path h="3919047" w="9453842">
                <a:moveTo>
                  <a:pt x="0" y="0"/>
                </a:moveTo>
                <a:lnTo>
                  <a:pt x="9453843" y="0"/>
                </a:lnTo>
                <a:lnTo>
                  <a:pt x="9453843" y="3919047"/>
                </a:lnTo>
                <a:lnTo>
                  <a:pt x="0" y="3919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40611" y="7734306"/>
            <a:ext cx="2487716" cy="5105388"/>
          </a:xfrm>
          <a:custGeom>
            <a:avLst/>
            <a:gdLst/>
            <a:ahLst/>
            <a:cxnLst/>
            <a:rect r="r" b="b" t="t" l="l"/>
            <a:pathLst>
              <a:path h="5105388" w="2487716">
                <a:moveTo>
                  <a:pt x="0" y="0"/>
                </a:moveTo>
                <a:lnTo>
                  <a:pt x="2487716" y="0"/>
                </a:lnTo>
                <a:lnTo>
                  <a:pt x="2487716" y="5105388"/>
                </a:lnTo>
                <a:lnTo>
                  <a:pt x="0" y="5105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4755" y="7734306"/>
            <a:ext cx="2633170" cy="3368008"/>
          </a:xfrm>
          <a:custGeom>
            <a:avLst/>
            <a:gdLst/>
            <a:ahLst/>
            <a:cxnLst/>
            <a:rect r="r" b="b" t="t" l="l"/>
            <a:pathLst>
              <a:path h="3368008" w="2633170">
                <a:moveTo>
                  <a:pt x="0" y="0"/>
                </a:moveTo>
                <a:lnTo>
                  <a:pt x="2633170" y="0"/>
                </a:lnTo>
                <a:lnTo>
                  <a:pt x="2633170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12810" y="7868825"/>
            <a:ext cx="2608676" cy="3368008"/>
          </a:xfrm>
          <a:custGeom>
            <a:avLst/>
            <a:gdLst/>
            <a:ahLst/>
            <a:cxnLst/>
            <a:rect r="r" b="b" t="t" l="l"/>
            <a:pathLst>
              <a:path h="3368008" w="2608676">
                <a:moveTo>
                  <a:pt x="0" y="0"/>
                </a:moveTo>
                <a:lnTo>
                  <a:pt x="2608676" y="0"/>
                </a:lnTo>
                <a:lnTo>
                  <a:pt x="2608676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17148" y="0"/>
            <a:ext cx="10471816" cy="1523173"/>
          </a:xfrm>
          <a:custGeom>
            <a:avLst/>
            <a:gdLst/>
            <a:ahLst/>
            <a:cxnLst/>
            <a:rect r="r" b="b" t="t" l="l"/>
            <a:pathLst>
              <a:path h="1523173" w="10471816">
                <a:moveTo>
                  <a:pt x="0" y="0"/>
                </a:moveTo>
                <a:lnTo>
                  <a:pt x="10471817" y="0"/>
                </a:lnTo>
                <a:lnTo>
                  <a:pt x="10471817" y="1523173"/>
                </a:lnTo>
                <a:lnTo>
                  <a:pt x="0" y="1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6440" y="1689003"/>
            <a:ext cx="20835606" cy="2604951"/>
            <a:chOff x="0" y="0"/>
            <a:chExt cx="5487567" cy="686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87567" cy="686078"/>
            </a:xfrm>
            <a:custGeom>
              <a:avLst/>
              <a:gdLst/>
              <a:ahLst/>
              <a:cxnLst/>
              <a:rect r="r" b="b" t="t" l="l"/>
              <a:pathLst>
                <a:path h="686078" w="5487567">
                  <a:moveTo>
                    <a:pt x="0" y="0"/>
                  </a:moveTo>
                  <a:lnTo>
                    <a:pt x="5487567" y="0"/>
                  </a:lnTo>
                  <a:lnTo>
                    <a:pt x="5487567" y="686078"/>
                  </a:lnTo>
                  <a:lnTo>
                    <a:pt x="0" y="686078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487567" cy="733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43832" y="2563938"/>
            <a:ext cx="15400337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20"/>
              </a:lnSpc>
              <a:spcBef>
                <a:spcPct val="0"/>
              </a:spcBef>
            </a:pPr>
            <a:r>
              <a:rPr lang="en-US" sz="10100" spc="-606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077" y="4846404"/>
            <a:ext cx="12124442" cy="4181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manipulación de imágenes digitales es una técnica fundamental en el campo de la computación visual y el procesamiento de imágenes. Este proyecto tiene como objetivo desarrollar un programa que permita aplicar transformaciones geométricas a imágenes digitales, utilizando matrices de transformación para modificar y visualizar las imágenes de manera interactiva.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13682">
            <a:off x="13794648" y="5923812"/>
            <a:ext cx="3280042" cy="3273272"/>
          </a:xfrm>
          <a:custGeom>
            <a:avLst/>
            <a:gdLst/>
            <a:ahLst/>
            <a:cxnLst/>
            <a:rect r="r" b="b" t="t" l="l"/>
            <a:pathLst>
              <a:path h="3273272" w="3280042">
                <a:moveTo>
                  <a:pt x="0" y="0"/>
                </a:moveTo>
                <a:lnTo>
                  <a:pt x="3280042" y="0"/>
                </a:lnTo>
                <a:lnTo>
                  <a:pt x="3280042" y="3273272"/>
                </a:lnTo>
                <a:lnTo>
                  <a:pt x="0" y="3273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30817" y="4293954"/>
            <a:ext cx="3357828" cy="5231743"/>
          </a:xfrm>
          <a:custGeom>
            <a:avLst/>
            <a:gdLst/>
            <a:ahLst/>
            <a:cxnLst/>
            <a:rect r="r" b="b" t="t" l="l"/>
            <a:pathLst>
              <a:path h="5231743" w="3357828">
                <a:moveTo>
                  <a:pt x="0" y="0"/>
                </a:moveTo>
                <a:lnTo>
                  <a:pt x="3357829" y="0"/>
                </a:lnTo>
                <a:lnTo>
                  <a:pt x="3357829" y="5231744"/>
                </a:lnTo>
                <a:lnTo>
                  <a:pt x="0" y="5231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2863257" y="-613727"/>
            <a:ext cx="9751946" cy="2563471"/>
          </a:xfrm>
          <a:custGeom>
            <a:avLst/>
            <a:gdLst/>
            <a:ahLst/>
            <a:cxnLst/>
            <a:rect r="r" b="b" t="t" l="l"/>
            <a:pathLst>
              <a:path h="2563471" w="9751946">
                <a:moveTo>
                  <a:pt x="9751946" y="0"/>
                </a:moveTo>
                <a:lnTo>
                  <a:pt x="0" y="0"/>
                </a:lnTo>
                <a:lnTo>
                  <a:pt x="0" y="2563471"/>
                </a:lnTo>
                <a:lnTo>
                  <a:pt x="9751946" y="2563471"/>
                </a:lnTo>
                <a:lnTo>
                  <a:pt x="9751946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00011" y="9497123"/>
            <a:ext cx="453977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805621" y="8942007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5" y="0"/>
                </a:lnTo>
                <a:lnTo>
                  <a:pt x="8288985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8190" y="4155631"/>
            <a:ext cx="9956972" cy="463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sz="329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Desarrollar un programa que manipule imágenes digitales mediante transformaciones lineales, aplicando rotaciones, escalados, reflexiones y traslaciones. El programa debe permitir la visualización de los efectos en tiempo real y la posibilidad de guardar los resultados.</a:t>
            </a:r>
          </a:p>
          <a:p>
            <a:pPr algn="ctr">
              <a:lnSpc>
                <a:spcPts val="461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1404611" y="-537405"/>
            <a:ext cx="8817711" cy="11470777"/>
            <a:chOff x="0" y="0"/>
            <a:chExt cx="2322360" cy="30211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2360" cy="3021110"/>
            </a:xfrm>
            <a:custGeom>
              <a:avLst/>
              <a:gdLst/>
              <a:ahLst/>
              <a:cxnLst/>
              <a:rect r="r" b="b" t="t" l="l"/>
              <a:pathLst>
                <a:path h="3021110" w="2322360">
                  <a:moveTo>
                    <a:pt x="0" y="0"/>
                  </a:moveTo>
                  <a:lnTo>
                    <a:pt x="2322360" y="0"/>
                  </a:lnTo>
                  <a:lnTo>
                    <a:pt x="2322360" y="3021110"/>
                  </a:lnTo>
                  <a:lnTo>
                    <a:pt x="0" y="3021110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322360" cy="3068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4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77540" y="2319824"/>
            <a:ext cx="9498942" cy="1614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60"/>
              </a:lnSpc>
            </a:pPr>
            <a:r>
              <a:rPr lang="en-US" sz="9400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OBJETIVO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1901113" y="1392465"/>
            <a:ext cx="5935599" cy="8229600"/>
          </a:xfrm>
          <a:custGeom>
            <a:avLst/>
            <a:gdLst/>
            <a:ahLst/>
            <a:cxnLst/>
            <a:rect r="r" b="b" t="t" l="l"/>
            <a:pathLst>
              <a:path h="8229600" w="5935599">
                <a:moveTo>
                  <a:pt x="5935599" y="0"/>
                </a:moveTo>
                <a:lnTo>
                  <a:pt x="0" y="0"/>
                </a:lnTo>
                <a:lnTo>
                  <a:pt x="0" y="8229600"/>
                </a:lnTo>
                <a:lnTo>
                  <a:pt x="5935599" y="8229600"/>
                </a:lnTo>
                <a:lnTo>
                  <a:pt x="59355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5098928" y="-845750"/>
            <a:ext cx="7130775" cy="1874450"/>
          </a:xfrm>
          <a:custGeom>
            <a:avLst/>
            <a:gdLst/>
            <a:ahLst/>
            <a:cxnLst/>
            <a:rect r="r" b="b" t="t" l="l"/>
            <a:pathLst>
              <a:path h="1874450" w="7130775">
                <a:moveTo>
                  <a:pt x="0" y="0"/>
                </a:moveTo>
                <a:lnTo>
                  <a:pt x="7130775" y="0"/>
                </a:lnTo>
                <a:lnTo>
                  <a:pt x="7130775" y="1874450"/>
                </a:lnTo>
                <a:lnTo>
                  <a:pt x="0" y="1874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00011" y="9497123"/>
            <a:ext cx="453977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76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2461598" y="-60753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77208"/>
            <a:ext cx="16374040" cy="8732583"/>
            <a:chOff x="0" y="0"/>
            <a:chExt cx="4312504" cy="22999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12504" cy="2299940"/>
            </a:xfrm>
            <a:custGeom>
              <a:avLst/>
              <a:gdLst/>
              <a:ahLst/>
              <a:cxnLst/>
              <a:rect r="r" b="b" t="t" l="l"/>
              <a:pathLst>
                <a:path h="2299940" w="4312504">
                  <a:moveTo>
                    <a:pt x="0" y="0"/>
                  </a:moveTo>
                  <a:lnTo>
                    <a:pt x="4312504" y="0"/>
                  </a:lnTo>
                  <a:lnTo>
                    <a:pt x="4312504" y="2299940"/>
                  </a:lnTo>
                  <a:lnTo>
                    <a:pt x="0" y="2299940"/>
                  </a:lnTo>
                  <a:close/>
                </a:path>
              </a:pathLst>
            </a:custGeom>
            <a:solidFill>
              <a:srgbClr val="F0F6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12504" cy="2347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00420" y="2292624"/>
            <a:ext cx="16302320" cy="272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71"/>
              </a:lnSpc>
            </a:pPr>
            <a:r>
              <a:rPr lang="en-US" sz="8976" spc="-394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TECNOLOGÍAS UTILIZADAS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84299" y="5069361"/>
            <a:ext cx="12606345" cy="37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7660" indent="-343830" lvl="1">
              <a:lnSpc>
                <a:spcPts val="4236"/>
              </a:lnSpc>
              <a:buFont typeface="Arial"/>
              <a:buChar char="•"/>
            </a:pPr>
            <a:r>
              <a:rPr lang="en-US" b="true" sz="31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Lenguaje de Programación: Python 3.10</a:t>
            </a:r>
          </a:p>
          <a:p>
            <a:pPr algn="l" marL="687660" indent="-343830" lvl="1">
              <a:lnSpc>
                <a:spcPts val="4236"/>
              </a:lnSpc>
              <a:buFont typeface="Arial"/>
              <a:buChar char="•"/>
            </a:pPr>
            <a:r>
              <a:rPr lang="en-US" b="true" sz="31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Librerías:</a:t>
            </a:r>
          </a:p>
          <a:p>
            <a:pPr algn="l" marL="1375320" indent="-458440" lvl="2">
              <a:lnSpc>
                <a:spcPts val="4236"/>
              </a:lnSpc>
              <a:buFont typeface="Arial"/>
              <a:buChar char="⚬"/>
            </a:pPr>
            <a:r>
              <a:rPr lang="en-US" b="true" sz="31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OpenCV: Procesamiento de imágenes.</a:t>
            </a:r>
          </a:p>
          <a:p>
            <a:pPr algn="l" marL="1375320" indent="-458440" lvl="2">
              <a:lnSpc>
                <a:spcPts val="4236"/>
              </a:lnSpc>
              <a:buFont typeface="Arial"/>
              <a:buChar char="⚬"/>
            </a:pPr>
            <a:r>
              <a:rPr lang="en-US" b="true" sz="31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Tkinter: Creación de la interfaz gráfica.</a:t>
            </a:r>
          </a:p>
          <a:p>
            <a:pPr algn="l" marL="1375320" indent="-458440" lvl="2">
              <a:lnSpc>
                <a:spcPts val="4236"/>
              </a:lnSpc>
              <a:buFont typeface="Arial"/>
              <a:buChar char="⚬"/>
            </a:pPr>
            <a:r>
              <a:rPr lang="en-US" b="true" sz="31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PIL (Pillow): Conversión de formatos de imagen para su visualización en la interfaz.</a:t>
            </a:r>
          </a:p>
          <a:p>
            <a:pPr algn="l" marL="0" indent="0" lvl="0">
              <a:lnSpc>
                <a:spcPts val="423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11960" y="7641457"/>
            <a:ext cx="3824759" cy="3859848"/>
          </a:xfrm>
          <a:custGeom>
            <a:avLst/>
            <a:gdLst/>
            <a:ahLst/>
            <a:cxnLst/>
            <a:rect r="r" b="b" t="t" l="l"/>
            <a:pathLst>
              <a:path h="3859848" w="3824759">
                <a:moveTo>
                  <a:pt x="0" y="0"/>
                </a:moveTo>
                <a:lnTo>
                  <a:pt x="3824759" y="0"/>
                </a:lnTo>
                <a:lnTo>
                  <a:pt x="3824759" y="3859848"/>
                </a:lnTo>
                <a:lnTo>
                  <a:pt x="0" y="3859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90644" y="-279825"/>
            <a:ext cx="3080752" cy="3103322"/>
          </a:xfrm>
          <a:custGeom>
            <a:avLst/>
            <a:gdLst/>
            <a:ahLst/>
            <a:cxnLst/>
            <a:rect r="r" b="b" t="t" l="l"/>
            <a:pathLst>
              <a:path h="3103322" w="3080752">
                <a:moveTo>
                  <a:pt x="0" y="0"/>
                </a:moveTo>
                <a:lnTo>
                  <a:pt x="3080752" y="0"/>
                </a:lnTo>
                <a:lnTo>
                  <a:pt x="3080752" y="3103322"/>
                </a:lnTo>
                <a:lnTo>
                  <a:pt x="0" y="3103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970515" y="-714114"/>
            <a:ext cx="6832222" cy="2832266"/>
          </a:xfrm>
          <a:custGeom>
            <a:avLst/>
            <a:gdLst/>
            <a:ahLst/>
            <a:cxnLst/>
            <a:rect r="r" b="b" t="t" l="l"/>
            <a:pathLst>
              <a:path h="2832266" w="6832222">
                <a:moveTo>
                  <a:pt x="0" y="0"/>
                </a:moveTo>
                <a:lnTo>
                  <a:pt x="6832221" y="0"/>
                </a:lnTo>
                <a:lnTo>
                  <a:pt x="6832221" y="2832267"/>
                </a:lnTo>
                <a:lnTo>
                  <a:pt x="0" y="2832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06090" y="7217020"/>
            <a:ext cx="653210" cy="4082561"/>
          </a:xfrm>
          <a:custGeom>
            <a:avLst/>
            <a:gdLst/>
            <a:ahLst/>
            <a:cxnLst/>
            <a:rect r="r" b="b" t="t" l="l"/>
            <a:pathLst>
              <a:path h="4082561" w="653210">
                <a:moveTo>
                  <a:pt x="0" y="0"/>
                </a:moveTo>
                <a:lnTo>
                  <a:pt x="653210" y="0"/>
                </a:lnTo>
                <a:lnTo>
                  <a:pt x="653210" y="4082560"/>
                </a:lnTo>
                <a:lnTo>
                  <a:pt x="0" y="4082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96804" y="7217020"/>
            <a:ext cx="586404" cy="4082561"/>
          </a:xfrm>
          <a:custGeom>
            <a:avLst/>
            <a:gdLst/>
            <a:ahLst/>
            <a:cxnLst/>
            <a:rect r="r" b="b" t="t" l="l"/>
            <a:pathLst>
              <a:path h="4082561" w="586404">
                <a:moveTo>
                  <a:pt x="0" y="0"/>
                </a:moveTo>
                <a:lnTo>
                  <a:pt x="586404" y="0"/>
                </a:lnTo>
                <a:lnTo>
                  <a:pt x="586404" y="4082560"/>
                </a:lnTo>
                <a:lnTo>
                  <a:pt x="0" y="4082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-5860783" y="2668082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7501660" y="8875500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600011" y="9497123"/>
            <a:ext cx="453977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6934" y="5584394"/>
            <a:ext cx="8850292" cy="4602152"/>
          </a:xfrm>
          <a:custGeom>
            <a:avLst/>
            <a:gdLst/>
            <a:ahLst/>
            <a:cxnLst/>
            <a:rect r="r" b="b" t="t" l="l"/>
            <a:pathLst>
              <a:path h="4602152" w="8850292">
                <a:moveTo>
                  <a:pt x="0" y="0"/>
                </a:moveTo>
                <a:lnTo>
                  <a:pt x="8850292" y="0"/>
                </a:lnTo>
                <a:lnTo>
                  <a:pt x="8850292" y="4602152"/>
                </a:lnTo>
                <a:lnTo>
                  <a:pt x="0" y="4602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158102"/>
            <a:ext cx="9460646" cy="4456484"/>
          </a:xfrm>
          <a:custGeom>
            <a:avLst/>
            <a:gdLst/>
            <a:ahLst/>
            <a:cxnLst/>
            <a:rect r="r" b="b" t="t" l="l"/>
            <a:pathLst>
              <a:path h="4456484" w="9460646">
                <a:moveTo>
                  <a:pt x="0" y="0"/>
                </a:moveTo>
                <a:lnTo>
                  <a:pt x="9460646" y="0"/>
                </a:lnTo>
                <a:lnTo>
                  <a:pt x="9460646" y="4456484"/>
                </a:lnTo>
                <a:lnTo>
                  <a:pt x="0" y="4456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06" t="-13059" r="-26115" b="-5080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8051" y="8027309"/>
            <a:ext cx="6183773" cy="171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92"/>
              </a:lnSpc>
              <a:spcBef>
                <a:spcPct val="0"/>
              </a:spcBef>
            </a:pPr>
            <a:r>
              <a:rPr lang="en-US" sz="5660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Interfaz gráfica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6098" y="359709"/>
            <a:ext cx="16261672" cy="302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31"/>
              </a:lnSpc>
            </a:pPr>
            <a:r>
              <a:rPr lang="en-US" sz="3199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interfaz gráfica fue desarrollada con Tkinter, proporcionando:</a:t>
            </a:r>
          </a:p>
          <a:p>
            <a:pPr algn="just" marL="690879" indent="-345439" lvl="1">
              <a:lnSpc>
                <a:spcPts val="4031"/>
              </a:lnSpc>
              <a:buFont typeface="Arial"/>
              <a:buChar char="•"/>
            </a:pPr>
            <a:r>
              <a:rPr lang="en-US" b="true" sz="3199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 menú desplegable para seleccionar la transformación deseada.</a:t>
            </a:r>
          </a:p>
          <a:p>
            <a:pPr algn="just" marL="690879" indent="-345439" lvl="1">
              <a:lnSpc>
                <a:spcPts val="4031"/>
              </a:lnSpc>
              <a:buFont typeface="Arial"/>
              <a:buChar char="•"/>
            </a:pPr>
            <a:r>
              <a:rPr lang="en-US" b="true" sz="3199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Campos de entrada para los parámetros de cada transformación.</a:t>
            </a:r>
          </a:p>
          <a:p>
            <a:pPr algn="just" marL="690879" indent="-345439" lvl="1">
              <a:lnSpc>
                <a:spcPts val="4031"/>
              </a:lnSpc>
              <a:buFont typeface="Arial"/>
              <a:buChar char="•"/>
            </a:pPr>
            <a:r>
              <a:rPr lang="en-US" b="true" sz="3199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Botones para aplicar transformaciones, deshacer cambios, restaurar la imagen original y guardar resultados.</a:t>
            </a:r>
          </a:p>
          <a:p>
            <a:pPr algn="just" marL="0" indent="0" lvl="0">
              <a:lnSpc>
                <a:spcPts val="403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600011" y="9497123"/>
            <a:ext cx="453977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1268" y="269763"/>
            <a:ext cx="16945463" cy="128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3"/>
              </a:lnSpc>
            </a:pPr>
            <a:r>
              <a:rPr lang="en-US" sz="8655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FUNCIONALIDADES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5940259" y="241188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812474" y="8108094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17170" y="4189106"/>
            <a:ext cx="8928307" cy="5903222"/>
          </a:xfrm>
          <a:custGeom>
            <a:avLst/>
            <a:gdLst/>
            <a:ahLst/>
            <a:cxnLst/>
            <a:rect r="r" b="b" t="t" l="l"/>
            <a:pathLst>
              <a:path h="5903222" w="8928307">
                <a:moveTo>
                  <a:pt x="0" y="0"/>
                </a:moveTo>
                <a:lnTo>
                  <a:pt x="8928307" y="0"/>
                </a:lnTo>
                <a:lnTo>
                  <a:pt x="8928307" y="5903222"/>
                </a:lnTo>
                <a:lnTo>
                  <a:pt x="0" y="590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46" r="-1070" b="-52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18924" y="1612803"/>
            <a:ext cx="7650152" cy="58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1. CARGA DE IMÁGENES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62944"/>
            <a:ext cx="16230600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El programa permite al usuario cargar imágenes en formatos comunes, como JPEG y PNG, que se convierten en matrices de píxeles utilizando OpenCV. Esto asegura una representación precisa para las transformaciones.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00011" y="9497123"/>
            <a:ext cx="453977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225295" y="-574501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731356" y="8168847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5" y="0"/>
                </a:lnTo>
                <a:lnTo>
                  <a:pt x="8288985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6354" y="3550077"/>
            <a:ext cx="14315292" cy="5708223"/>
          </a:xfrm>
          <a:custGeom>
            <a:avLst/>
            <a:gdLst/>
            <a:ahLst/>
            <a:cxnLst/>
            <a:rect r="r" b="b" t="t" l="l"/>
            <a:pathLst>
              <a:path h="5708223" w="14315292">
                <a:moveTo>
                  <a:pt x="0" y="0"/>
                </a:moveTo>
                <a:lnTo>
                  <a:pt x="14315292" y="0"/>
                </a:lnTo>
                <a:lnTo>
                  <a:pt x="14315292" y="5708223"/>
                </a:lnTo>
                <a:lnTo>
                  <a:pt x="0" y="5708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53235" y="429227"/>
            <a:ext cx="12588185" cy="63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u="sng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2. TRANSFORMACIONES GEOMÉTRICAS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18179"/>
            <a:ext cx="16230600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Las transformaciones geométricas implementadas incluyen:</a:t>
            </a:r>
          </a:p>
          <a:p>
            <a:pPr algn="ctr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Rotación: Utilizando matrices de rotación para girar la imagen en torno a su centro. El usuario puede especificar el ángulo en grados.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00011" y="9497123"/>
            <a:ext cx="453977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029906" y="-231701"/>
            <a:ext cx="7760588" cy="2040007"/>
          </a:xfrm>
          <a:custGeom>
            <a:avLst/>
            <a:gdLst/>
            <a:ahLst/>
            <a:cxnLst/>
            <a:rect r="r" b="b" t="t" l="l"/>
            <a:pathLst>
              <a:path h="2040007" w="7760588">
                <a:moveTo>
                  <a:pt x="0" y="0"/>
                </a:moveTo>
                <a:lnTo>
                  <a:pt x="7760588" y="0"/>
                </a:lnTo>
                <a:lnTo>
                  <a:pt x="7760588" y="2040008"/>
                </a:lnTo>
                <a:lnTo>
                  <a:pt x="0" y="2040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137539" y="8108094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6520" y="3228275"/>
            <a:ext cx="13214961" cy="6475331"/>
          </a:xfrm>
          <a:custGeom>
            <a:avLst/>
            <a:gdLst/>
            <a:ahLst/>
            <a:cxnLst/>
            <a:rect r="r" b="b" t="t" l="l"/>
            <a:pathLst>
              <a:path h="6475331" w="13214961">
                <a:moveTo>
                  <a:pt x="0" y="0"/>
                </a:moveTo>
                <a:lnTo>
                  <a:pt x="13214960" y="0"/>
                </a:lnTo>
                <a:lnTo>
                  <a:pt x="13214960" y="6475330"/>
                </a:lnTo>
                <a:lnTo>
                  <a:pt x="0" y="647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55565" y="429227"/>
            <a:ext cx="12976870" cy="63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u="sng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2. TRANSFORMACIONES GEOMÉTRICAS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1911" y="1430327"/>
            <a:ext cx="15764178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Escalado: Modificación del tamaño de la imagen con factores de escala independientes para los ejes X e Y. Se imponen restricciones para evitar problemas de memoria.</a:t>
            </a:r>
          </a:p>
          <a:p>
            <a:pPr algn="just">
              <a:lnSpc>
                <a:spcPts val="44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600011" y="9497123"/>
            <a:ext cx="453977" cy="5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3"/>
              </a:lnSpc>
              <a:spcBef>
                <a:spcPct val="0"/>
              </a:spcBef>
            </a:pPr>
            <a:r>
              <a:rPr lang="en-US" b="true" sz="3140" spc="1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DAGbGL54Oxo</dc:identifier>
  <dcterms:modified xsi:type="dcterms:W3CDTF">2011-08-01T06:04:30Z</dcterms:modified>
  <cp:revision>1</cp:revision>
  <dc:title>Presentación Diapositivas Informática y Tecnología Ilustrado Moderno Verde Oscuro</dc:title>
</cp:coreProperties>
</file>